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1" r:id="rId1"/>
    <p:sldMasterId id="2147483669" r:id="rId2"/>
  </p:sldMasterIdLst>
  <p:notesMasterIdLst>
    <p:notesMasterId r:id="rId29"/>
  </p:notesMasterIdLst>
  <p:handoutMasterIdLst>
    <p:handoutMasterId r:id="rId30"/>
  </p:handoutMasterIdLst>
  <p:sldIdLst>
    <p:sldId id="631" r:id="rId3"/>
    <p:sldId id="640" r:id="rId4"/>
    <p:sldId id="642" r:id="rId5"/>
    <p:sldId id="644" r:id="rId6"/>
    <p:sldId id="643" r:id="rId7"/>
    <p:sldId id="653" r:id="rId8"/>
    <p:sldId id="652" r:id="rId9"/>
    <p:sldId id="654" r:id="rId10"/>
    <p:sldId id="668" r:id="rId11"/>
    <p:sldId id="659" r:id="rId12"/>
    <p:sldId id="649" r:id="rId13"/>
    <p:sldId id="657" r:id="rId14"/>
    <p:sldId id="667" r:id="rId15"/>
    <p:sldId id="660" r:id="rId16"/>
    <p:sldId id="655" r:id="rId17"/>
    <p:sldId id="656" r:id="rId18"/>
    <p:sldId id="661" r:id="rId19"/>
    <p:sldId id="662" r:id="rId20"/>
    <p:sldId id="663" r:id="rId21"/>
    <p:sldId id="664" r:id="rId22"/>
    <p:sldId id="665" r:id="rId23"/>
    <p:sldId id="671" r:id="rId24"/>
    <p:sldId id="672" r:id="rId25"/>
    <p:sldId id="669" r:id="rId26"/>
    <p:sldId id="670" r:id="rId27"/>
    <p:sldId id="635" r:id="rId28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2022" autoAdjust="0"/>
  </p:normalViewPr>
  <p:slideViewPr>
    <p:cSldViewPr>
      <p:cViewPr varScale="1">
        <p:scale>
          <a:sx n="88" d="100"/>
          <a:sy n="88" d="100"/>
        </p:scale>
        <p:origin x="832" y="51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120" y="39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Business Analytics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700" dirty="0"/>
              <a:t>Dr. Park, </a:t>
            </a:r>
            <a:r>
              <a:rPr lang="en-US" sz="700" dirty="0" err="1"/>
              <a:t>Uni</a:t>
            </a:r>
            <a:r>
              <a:rPr lang="en-US" sz="700" dirty="0"/>
              <a:t> of Akron</a:t>
            </a:r>
          </a:p>
        </p:txBody>
      </p:sp>
    </p:spTree>
    <p:extLst>
      <p:ext uri="{BB962C8B-B14F-4D97-AF65-F5344CB8AC3E}">
        <p14:creationId xmlns:p14="http://schemas.microsoft.com/office/powerpoint/2010/main" val="161300810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1" y="8991600"/>
            <a:ext cx="989013" cy="303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E4B5ADB1-EC82-4112-91E9-CE2E6D929D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Image Placeholder 9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0" y="8993214"/>
            <a:ext cx="1295400" cy="303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Park,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AKron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86606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32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8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59475-7DFF-4337-AD00-5A98A35549F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75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58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232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718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697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7410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189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736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844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12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40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4846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626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1253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7661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5706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869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0451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4099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503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627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929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55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920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051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721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003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581001"/>
            <a:ext cx="1034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aseline="0" dirty="0"/>
              <a:t>Team Project</a:t>
            </a:r>
            <a:endParaRPr 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458200" y="6672324"/>
            <a:ext cx="685800" cy="18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 userDrawn="1"/>
        </p:nvSpPr>
        <p:spPr>
          <a:xfrm>
            <a:off x="304800" y="1249681"/>
            <a:ext cx="8534400" cy="45719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1001"/>
            <a:ext cx="1034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aseline="0" dirty="0"/>
              <a:t>Team Project</a:t>
            </a:r>
            <a:endParaRPr 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58200" y="6672324"/>
            <a:ext cx="685800" cy="18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 userDrawn="1"/>
        </p:nvSpPr>
        <p:spPr>
          <a:xfrm>
            <a:off x="304800" y="1249681"/>
            <a:ext cx="8534400" cy="45719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76811" y="4800600"/>
            <a:ext cx="7315200" cy="1905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n-US" sz="3200" dirty="0" smtClean="0">
                <a:solidFill>
                  <a:srgbClr val="19191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IFETIME </a:t>
            </a:r>
            <a:r>
              <a:rPr lang="en-US" altLang="en-US" sz="3200" dirty="0">
                <a:solidFill>
                  <a:srgbClr val="19191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FITNESS INC. Cancellation </a:t>
            </a:r>
            <a:r>
              <a:rPr lang="en-US" altLang="en-US" sz="3200" dirty="0" smtClean="0">
                <a:solidFill>
                  <a:srgbClr val="19191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Database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3899"/>
            <a:ext cx="89154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Relational Database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29" name="Picture 5" descr="Life Time Fitness Pulls the Plug on Its In-Club Cable News Channels |  Observer">
            <a:extLst>
              <a:ext uri="{FF2B5EF4-FFF2-40B4-BE49-F238E27FC236}">
                <a16:creationId xmlns:a16="http://schemas.microsoft.com/office/drawing/2014/main" id="{D0AB22F6-C1BC-42F1-AA42-31AF460F5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3"/>
          <a:stretch/>
        </p:blipFill>
        <p:spPr bwMode="auto">
          <a:xfrm>
            <a:off x="1361806" y="1588448"/>
            <a:ext cx="6745211" cy="32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10000"/>
            <a:ext cx="5218339" cy="2809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3810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CANCELLATION REASONS: RATE/DISSATISFACTION/RELOCATION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22687"/>
            <a:ext cx="5334000" cy="266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22687"/>
            <a:ext cx="43758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 smtClean="0">
                <a:solidFill>
                  <a:schemeClr val="tx2"/>
                </a:solidFill>
              </a:rPr>
              <a:t>TABLES CREATED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371600"/>
            <a:ext cx="893491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305800" cy="8540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INSERTING DATA INTO LIFETIME_FITNESS DATABASE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763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886700" cy="85407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INSERTED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799"/>
            <a:ext cx="8839200" cy="52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FOR CUSTOMER CHURN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884099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52800"/>
            <a:ext cx="8763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PLOTTED WITH THE VIEW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861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0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RATE ANALYSIS VIEW USED TO ANALYZE CUSTOMER CHURN RATE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91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VIEW TO ANALYZE THE REASON FOR DISSATIFACTION AND MANAGER’s EFFECTIVENESS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47800"/>
            <a:ext cx="8458200" cy="1828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86868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2" y="4724400"/>
            <a:ext cx="7665828" cy="90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5661359"/>
            <a:ext cx="4143375" cy="10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SERVICE ANALYSIS VIEW: TO IMPROVE BRAND MANAGEMENT AND SERVICE QUALITY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81538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16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LOCATION ANALYSIS VIEW FOR IDENTIFYING OPPORTUNITIES TO INCREASE REVENUE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458200" cy="1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76600"/>
            <a:ext cx="8153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9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6798734" cy="53340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Section I - AS-IS ERD</a:t>
            </a:r>
          </a:p>
        </p:txBody>
      </p:sp>
      <p:pic>
        <p:nvPicPr>
          <p:cNvPr id="1026" name="Picture 2" descr="https://documents.lucid.app/documents/28b69422-60f9-4abe-8d99-1e1274313445/pages/0_0?a=397&amp;x=184&amp;y=-836&amp;w=1831&amp;h=2119&amp;store=1&amp;accept=image%2F*&amp;auth=LCA%20efdd0935851fe2758aca7f5a14478d9b461bcc11-ts%3D16067080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29" y="497305"/>
            <a:ext cx="6379633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3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LOCATION ANALYSIS VIEW: RELOCATION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86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7630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STORED PROCEDURE: GYM OPERATIONS PERFORMANCE ANALYSIS BASED ON MEMBER’s FEEDBACK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7667625" cy="2194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6" y="3701432"/>
            <a:ext cx="86868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898691"/>
            <a:ext cx="7470006" cy="881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50" y="5780439"/>
            <a:ext cx="7389656" cy="10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167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DURATION OF ASSOCIATION WITH THE GYM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9" y="3657600"/>
            <a:ext cx="8603381" cy="2335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600200"/>
            <a:ext cx="86106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LIFETIME VALUE(LCV)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1" y="1828800"/>
            <a:ext cx="883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78486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8" y="4191000"/>
            <a:ext cx="85344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TOTAL COUNT OF GYM MEMBERS RETAINED &amp; CHURNED GROUPED BY REASON OF CANCELLATION AND FINAL DECISION MADE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8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6"/>
            <a:ext cx="8686800" cy="85407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DATA VISUALIZATION- TOTAL COUNT OF MEMBERS TO MEASURE CHURN &amp; RETENTION RATE GROUPED BY REASON OF CANCELLATON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37" y="1600200"/>
            <a:ext cx="87774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3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Conclusion </a:t>
            </a:r>
            <a:endParaRPr lang="en-US" sz="40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a mobile cancellation experience will provide many benefits</a:t>
            </a:r>
          </a:p>
          <a:p>
            <a:pPr lvl="1"/>
            <a:r>
              <a:rPr lang="en-US" dirty="0"/>
              <a:t> Improved customer satisfaction</a:t>
            </a:r>
          </a:p>
          <a:p>
            <a:pPr lvl="1"/>
            <a:r>
              <a:rPr lang="en-US" dirty="0"/>
              <a:t>Higher likelihood of member return to the club</a:t>
            </a:r>
          </a:p>
          <a:p>
            <a:pPr lvl="1"/>
            <a:r>
              <a:rPr lang="en-US" dirty="0"/>
              <a:t>Reduced overhead and operational expenses </a:t>
            </a:r>
          </a:p>
        </p:txBody>
      </p:sp>
    </p:spTree>
    <p:extLst>
      <p:ext uri="{BB962C8B-B14F-4D97-AF65-F5344CB8AC3E}">
        <p14:creationId xmlns:p14="http://schemas.microsoft.com/office/powerpoint/2010/main" val="26641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Section II – TO-BE Database (ERD)</a:t>
            </a:r>
            <a:endParaRPr lang="en-US" sz="4000" dirty="0"/>
          </a:p>
        </p:txBody>
      </p:sp>
      <p:pic>
        <p:nvPicPr>
          <p:cNvPr id="5" name="Picture 2" descr="https://documents.lucid.app/documents/5821105a-fcd4-4ecd-b5c7-1bf215903ba1/pages/0_0?a=3136&amp;x=-1838&amp;y=-816&amp;w=3485&amp;h=2112&amp;store=1&amp;accept=image%2F*&amp;auth=LCA%20cc86ed07fa8155c6ae2d09a67dd7885a5983281e-ts%3D16067483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89916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0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66800" y="47445"/>
            <a:ext cx="6798734" cy="1303867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Section II – Business Function to Data Entity Matrix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FED63-6748-4D16-95B8-B43DEF79D0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7624"/>
            <a:ext cx="8077200" cy="5159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66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76201"/>
            <a:ext cx="8763000" cy="38100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Section II – 3NF Relational Schema</a:t>
            </a:r>
            <a:endParaRPr lang="en-US" sz="4000" dirty="0"/>
          </a:p>
        </p:txBody>
      </p:sp>
      <p:pic>
        <p:nvPicPr>
          <p:cNvPr id="2050" name="Picture 2" descr="https://documents.lucid.app/documents/f2b67b4c-17b5-4a44-8f67-b9ca27c5c195/pages/0_0?a=302&amp;x=-490&amp;y=-619&amp;w=2397&amp;h=1729&amp;store=1&amp;accept=image%2F*&amp;auth=LCA%20a2c0f26c9d4d39717301e5530e49844a297df045-ts%3D16066847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1"/>
            <a:ext cx="8323352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2912537"/>
          </a:xfrm>
        </p:spPr>
        <p:txBody>
          <a:bodyPr/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Section III </a:t>
            </a:r>
            <a:r>
              <a:rPr lang="en-US" altLang="en-US" sz="4000" b="1" dirty="0" smtClean="0">
                <a:solidFill>
                  <a:schemeClr val="tx2"/>
                </a:solidFill>
              </a:rPr>
              <a:t/>
            </a:r>
            <a:br>
              <a:rPr lang="en-US" altLang="en-US" sz="4000" b="1" dirty="0" smtClean="0">
                <a:solidFill>
                  <a:schemeClr val="tx2"/>
                </a:solidFill>
              </a:rPr>
            </a:br>
            <a:r>
              <a:rPr lang="en-US" altLang="en-US" sz="4000" b="1" dirty="0" smtClean="0">
                <a:solidFill>
                  <a:schemeClr val="tx2"/>
                </a:solidFill>
              </a:rPr>
              <a:t>DATABASE </a:t>
            </a:r>
            <a:r>
              <a:rPr lang="en-US" altLang="en-US" sz="4000" b="1" dirty="0">
                <a:solidFill>
                  <a:schemeClr val="tx2"/>
                </a:solidFill>
              </a:rPr>
              <a:t>IMPLEMENTATION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80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7199"/>
            <a:ext cx="6400800" cy="6100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68693"/>
            <a:ext cx="2066583" cy="6024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304800"/>
            <a:ext cx="8686800" cy="632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89916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100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LIFETIME FITNESS MEMBERSHIP CANCELLATION FRAME DESIGN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534400" cy="259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ACCESS DATABASE IMPLEMENTATION : OBJECT DEPENEDENCIES FOR MEMBER CANCELLATION PROCESS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8587534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1371600"/>
            <a:ext cx="88392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4191000"/>
            <a:ext cx="8915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29438</TotalTime>
  <Words>211</Words>
  <Application>Microsoft Office PowerPoint</Application>
  <PresentationFormat>On-screen Show (4:3)</PresentationFormat>
  <Paragraphs>36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Garamond</vt:lpstr>
      <vt:lpstr>Times New Roman</vt:lpstr>
      <vt:lpstr>Organic</vt:lpstr>
      <vt:lpstr>Office Theme</vt:lpstr>
      <vt:lpstr>LIFETIME FITNESS INC. Cancellation Database  </vt:lpstr>
      <vt:lpstr>Section I - AS-IS ERD</vt:lpstr>
      <vt:lpstr>Section II – TO-BE Database (ERD)</vt:lpstr>
      <vt:lpstr>Section II – Business Function to Data Entity Matrix</vt:lpstr>
      <vt:lpstr>Section II – 3NF Relational Schema</vt:lpstr>
      <vt:lpstr>Section III  DATABASE IMPLEMENTATION</vt:lpstr>
      <vt:lpstr>PowerPoint Presentation</vt:lpstr>
      <vt:lpstr>PowerPoint Presentation</vt:lpstr>
      <vt:lpstr>PowerPoint Presentation</vt:lpstr>
      <vt:lpstr>PowerPoint Presentation</vt:lpstr>
      <vt:lpstr>TABLES CREATED </vt:lpstr>
      <vt:lpstr>INSERTING DATA INTO LIFETIME_FITNESS DATABASE</vt:lpstr>
      <vt:lpstr>DATA INSERTED</vt:lpstr>
      <vt:lpstr>VIEW FOR CUSTOMER CHURN ANALYSIS</vt:lpstr>
      <vt:lpstr>GRAPH PLOTTED WITH THE VIEW DATA</vt:lpstr>
      <vt:lpstr>RATE ANALYSIS VIEW USED TO ANALYZE CUSTOMER CHURN RATE</vt:lpstr>
      <vt:lpstr>VIEW TO ANALYZE THE REASON FOR DISSATIFACTION AND MANAGER’s EFFECTIVENESS</vt:lpstr>
      <vt:lpstr>SERVICE ANALYSIS VIEW: TO IMPROVE BRAND MANAGEMENT AND SERVICE QUALITY</vt:lpstr>
      <vt:lpstr>LOCATION ANALYSIS VIEW FOR IDENTIFYING OPPORTUNITIES TO INCREASE REVENUE </vt:lpstr>
      <vt:lpstr>LOCATION ANALYSIS VIEW: RELOCATION TRENDS</vt:lpstr>
      <vt:lpstr>STORED PROCEDURE: GYM OPERATIONS PERFORMANCE ANALYSIS BASED ON MEMBER’s FEEDBACK</vt:lpstr>
      <vt:lpstr>DURATION OF ASSOCIATION WITH THE GYM</vt:lpstr>
      <vt:lpstr>MEMBER LIFETIME VALUE(LCV)</vt:lpstr>
      <vt:lpstr>PowerPoint Presentation</vt:lpstr>
      <vt:lpstr>DATA VISUALIZATION- TOTAL COUNT OF MEMBERS TO MEASURE CHURN &amp; RETENTION RATE GROUPED BY REASON OF CANCELLATON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Tech</dc:title>
  <dc:creator>Dr. Park,YoungKi</dc:creator>
  <cp:lastModifiedBy>Rajan Singh</cp:lastModifiedBy>
  <cp:revision>2667</cp:revision>
  <cp:lastPrinted>2013-02-11T16:53:44Z</cp:lastPrinted>
  <dcterms:created xsi:type="dcterms:W3CDTF">2006-08-16T00:00:00Z</dcterms:created>
  <dcterms:modified xsi:type="dcterms:W3CDTF">2021-02-05T17:18:08Z</dcterms:modified>
  <cp:category>BADM 2301</cp:category>
</cp:coreProperties>
</file>